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Economica" panose="02000506040000020004" pitchFamily="2" charset="77"/>
      <p:regular r:id="rId39"/>
      <p:bold r:id="rId40"/>
      <p:italic r:id="rId41"/>
      <p:boldItalic r:id="rId42"/>
    </p:embeddedFon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11C756-6966-4CD9-9D19-E0747AFAA62D}">
  <a:tblStyle styleId="{0911C756-6966-4CD9-9D19-E0747AFAA6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3"/>
    <p:restoredTop sz="94710"/>
  </p:normalViewPr>
  <p:slideViewPr>
    <p:cSldViewPr snapToGrid="0">
      <p:cViewPr varScale="1">
        <p:scale>
          <a:sx n="154" d="100"/>
          <a:sy n="154" d="100"/>
        </p:scale>
        <p:origin x="216" y="9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8954b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8954b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b640725b5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b640725b5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640725b5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640725b5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640725b5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640725b5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640725b5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b640725b5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b65d888e0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b65d888e0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65d888e0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65d888e0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b65d888e0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b65d888e0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616c6763b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b616c6763b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534cd502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b534cd502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b534cd502b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b534cd502b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b534cd502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b534cd502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604c1893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b604c1893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b604c1893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b604c1893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b534cd502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b534cd502b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b604c1893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b604c1893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b604c1893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b604c1893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b534cd502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b534cd502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534cd502b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b534cd502b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534cd502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b534cd502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616c6763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b616c6763b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b616c6763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b616c6763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6f8954b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6f8954b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b616c6763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b616c6763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b616c6763b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b616c6763b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b616c6763b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b616c6763b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b63208272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b63208272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534cd502b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b534cd502b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b616c6763b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b616c6763b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b616c6763b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b616c6763b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616c6763b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b616c6763b_3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534cd502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b534cd502b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63d51de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63d51de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</a:rPr>
              <a:t>UNIQUAC: In general is the best for nearly types of liquid mixtures that are not polymers or electrolytes</a:t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</a:rPr>
              <a:t>Margules, van Laar, and NRTL: good nonpolar/nonpolar mixtures, OK for mixtures with polar compounds but only if these do not deviate too much from ideality, Not recommended for strongly polar/polar mixtures</a:t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Flory-Huggins Model: Polymers 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rgbClr val="F4F4F4"/>
                </a:highlight>
                <a:latin typeface="Georgia"/>
                <a:ea typeface="Georgia"/>
                <a:cs typeface="Georgia"/>
                <a:sym typeface="Georgia"/>
              </a:rPr>
              <a:t>The infinite dilution activity coefficient (γ</a:t>
            </a:r>
            <a:r>
              <a:rPr lang="en" sz="950" i="1">
                <a:solidFill>
                  <a:schemeClr val="dk1"/>
                </a:solidFill>
                <a:highlight>
                  <a:srgbClr val="F4F4F4"/>
                </a:highlight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lang="en" sz="950">
                <a:solidFill>
                  <a:schemeClr val="dk1"/>
                </a:solidFill>
                <a:highlight>
                  <a:srgbClr val="F4F4F4"/>
                </a:highlight>
                <a:latin typeface="Georgia"/>
                <a:ea typeface="Georgia"/>
                <a:cs typeface="Georgia"/>
                <a:sym typeface="Georgia"/>
              </a:rPr>
              <a:t>∞</a:t>
            </a:r>
            <a:r>
              <a:rPr lang="en" sz="1300">
                <a:solidFill>
                  <a:schemeClr val="dk1"/>
                </a:solidFill>
                <a:highlight>
                  <a:srgbClr val="F4F4F4"/>
                </a:highlight>
                <a:latin typeface="Georgia"/>
                <a:ea typeface="Georgia"/>
                <a:cs typeface="Georgia"/>
                <a:sym typeface="Georgia"/>
              </a:rPr>
              <a:t>) is often applied to characterize solvent–solute interactions, and, when accurately predicted, it can also serve as an early-stage solvent selection tool.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highlight>
                <a:srgbClr val="F2F2F2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2F2F2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65d888e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b65d888e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65d888e0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65d888e0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640725b5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b640725b5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2519562" y="1530032"/>
            <a:ext cx="4321814" cy="21194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 Aspen Simulation: Liquid-Liquid Extraction, Filtration, Membrane Separation</a:t>
            </a:r>
            <a:endParaRPr sz="4000"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255525" y="364953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1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Decanter Simulation Set Up</a:t>
            </a:r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25" y="1147225"/>
            <a:ext cx="8167660" cy="356936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/>
          <p:nvPr/>
        </p:nvSpPr>
        <p:spPr>
          <a:xfrm>
            <a:off x="3554100" y="4108225"/>
            <a:ext cx="625500" cy="5550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22"/>
          <p:cNvSpPr/>
          <p:nvPr/>
        </p:nvSpPr>
        <p:spPr>
          <a:xfrm rot="9160632">
            <a:off x="4046436" y="3693159"/>
            <a:ext cx="699995" cy="2694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Decanter Simulation Set Up</a:t>
            </a:r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400" y="1122300"/>
            <a:ext cx="7273452" cy="3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/>
          <p:nvPr/>
        </p:nvSpPr>
        <p:spPr>
          <a:xfrm>
            <a:off x="3667825" y="2923325"/>
            <a:ext cx="312600" cy="3936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3"/>
          <p:cNvSpPr/>
          <p:nvPr/>
        </p:nvSpPr>
        <p:spPr>
          <a:xfrm>
            <a:off x="4415700" y="3450175"/>
            <a:ext cx="312600" cy="3936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4852425" y="3450175"/>
            <a:ext cx="312600" cy="3936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2374225" y="2443775"/>
            <a:ext cx="1293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Feed Stream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3"/>
          <p:cNvSpPr/>
          <p:nvPr/>
        </p:nvSpPr>
        <p:spPr>
          <a:xfrm rot="3165476">
            <a:off x="3286601" y="2795658"/>
            <a:ext cx="378728" cy="1939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5586700" y="3533275"/>
            <a:ext cx="12225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Less Dense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23"/>
          <p:cNvSpPr/>
          <p:nvPr/>
        </p:nvSpPr>
        <p:spPr>
          <a:xfrm rot="2724">
            <a:off x="4008799" y="3574528"/>
            <a:ext cx="378600" cy="26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23"/>
          <p:cNvSpPr/>
          <p:nvPr/>
        </p:nvSpPr>
        <p:spPr>
          <a:xfrm rot="10797274">
            <a:off x="5208395" y="3574516"/>
            <a:ext cx="378300" cy="26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2970275" y="3524413"/>
            <a:ext cx="204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More Dense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title"/>
          </p:nvPr>
        </p:nvSpPr>
        <p:spPr>
          <a:xfrm>
            <a:off x="311700" y="2616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Decanter Simulation Set Up</a:t>
            </a:r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25" y="1147225"/>
            <a:ext cx="8167660" cy="346168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/>
          <p:nvPr/>
        </p:nvSpPr>
        <p:spPr>
          <a:xfrm>
            <a:off x="2524925" y="1563800"/>
            <a:ext cx="748800" cy="2715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3032725" y="2231975"/>
            <a:ext cx="748800" cy="2715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6653950" y="3280000"/>
            <a:ext cx="681600" cy="2715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24"/>
          <p:cNvSpPr/>
          <p:nvPr/>
        </p:nvSpPr>
        <p:spPr>
          <a:xfrm>
            <a:off x="6394075" y="3565725"/>
            <a:ext cx="681600" cy="2715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5719675" y="4773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decanter will mix and separate the solvent and feed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Defining Variables - Decanter Block</a:t>
            </a:r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761" y="1047725"/>
            <a:ext cx="6303838" cy="3615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/>
          <p:nvPr/>
        </p:nvSpPr>
        <p:spPr>
          <a:xfrm>
            <a:off x="4008455" y="2634975"/>
            <a:ext cx="1127100" cy="4410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25"/>
          <p:cNvSpPr/>
          <p:nvPr/>
        </p:nvSpPr>
        <p:spPr>
          <a:xfrm rot="8783880">
            <a:off x="4821885" y="3738457"/>
            <a:ext cx="378916" cy="2778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2384400" y="3881275"/>
            <a:ext cx="2392200" cy="3936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7" name="Google Shape;2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3100" y="587875"/>
            <a:ext cx="2079272" cy="22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Defining Variables - Feed</a:t>
            </a:r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725" y="1147225"/>
            <a:ext cx="7140049" cy="366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/>
          <p:nvPr/>
        </p:nvSpPr>
        <p:spPr>
          <a:xfrm>
            <a:off x="3842925" y="2818875"/>
            <a:ext cx="1936200" cy="4920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26"/>
          <p:cNvSpPr/>
          <p:nvPr/>
        </p:nvSpPr>
        <p:spPr>
          <a:xfrm rot="8783880">
            <a:off x="7729960" y="2212332"/>
            <a:ext cx="378916" cy="2778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500550" y="1384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Defining Variables - Solvent</a:t>
            </a:r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825" y="1147225"/>
            <a:ext cx="6884832" cy="36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/>
          <p:nvPr/>
        </p:nvSpPr>
        <p:spPr>
          <a:xfrm rot="8783880">
            <a:off x="7704110" y="2653332"/>
            <a:ext cx="378916" cy="2778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747750" y="2754775"/>
            <a:ext cx="1789200" cy="4764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Simulation Run &amp; Results</a:t>
            </a:r>
            <a:endParaRPr dirty="0"/>
          </a:p>
        </p:txBody>
      </p:sp>
      <p:sp>
        <p:nvSpPr>
          <p:cNvPr id="231" name="Google Shape;23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147225"/>
            <a:ext cx="8520602" cy="338662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/>
          <p:nvPr/>
        </p:nvSpPr>
        <p:spPr>
          <a:xfrm>
            <a:off x="2263000" y="2265625"/>
            <a:ext cx="6141300" cy="2133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28"/>
          <p:cNvSpPr/>
          <p:nvPr/>
        </p:nvSpPr>
        <p:spPr>
          <a:xfrm>
            <a:off x="2263000" y="3040975"/>
            <a:ext cx="6141300" cy="2133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xfrm>
            <a:off x="173100" y="5715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Simulations for Liquid-Only Separation</a:t>
            </a:r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41" name="Google Shape;241;p29"/>
          <p:cNvSpPr txBox="1"/>
          <p:nvPr/>
        </p:nvSpPr>
        <p:spPr>
          <a:xfrm>
            <a:off x="311700" y="3159975"/>
            <a:ext cx="30642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42" name="Google Shape;242;p29"/>
          <p:cNvGraphicFramePr/>
          <p:nvPr>
            <p:extLst>
              <p:ext uri="{D42A27DB-BD31-4B8C-83A1-F6EECF244321}">
                <p14:modId xmlns:p14="http://schemas.microsoft.com/office/powerpoint/2010/main" val="362354568"/>
              </p:ext>
            </p:extLst>
          </p:nvPr>
        </p:nvGraphicFramePr>
        <p:xfrm>
          <a:off x="173100" y="791600"/>
          <a:ext cx="8797800" cy="4052450"/>
        </p:xfrm>
        <a:graphic>
          <a:graphicData uri="http://schemas.openxmlformats.org/drawingml/2006/table">
            <a:tbl>
              <a:tblPr>
                <a:noFill/>
                <a:tableStyleId>{0911C756-6966-4CD9-9D19-E0747AFAA62D}</a:tableStyleId>
              </a:tblPr>
              <a:tblGrid>
                <a:gridCol w="293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Program</a:t>
                      </a:r>
                      <a:endParaRPr sz="15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About</a:t>
                      </a:r>
                      <a:endParaRPr sz="15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Model Palette Location</a:t>
                      </a:r>
                      <a:endParaRPr sz="15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Multi-Stage Liquid-Liquid Extraction</a:t>
                      </a: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(ASPEN)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Similar theory and concept to Decantor,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Use LLE data/graph to find number of stages required (Refer to Sandler textbook)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Columns----&gt;Extract</a:t>
                      </a: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(Top Feed: Higher Density stream, Bottom Feed: Lower Density stream) 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Batch Distillation (ASPEN)</a:t>
                      </a: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Separate molecules in solution based on boiling point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Batch Models ------&gt; BatchSep</a:t>
                      </a: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Reverse Osmosis (ASPEN)</a:t>
                      </a: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Separate water using pressure gradient through a semipermeable membrane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Solid Separator -----&gt; Filter ------&gt; Cake Filter </a:t>
                      </a:r>
                      <a:endParaRPr sz="1000" b="1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 variety of customized models as seen in literature)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Pervaporation </a:t>
                      </a: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(COMSOL MULTIPHYSICS - Available on Virtual Computer Lab)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Separation using vacuum, where small molecules permeate through membrane based on solubility and diffusion rate 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Cannot be integrated with Aspen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Dialysis</a:t>
                      </a: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(COMSOL MULTIPHYSICS)</a:t>
                      </a:r>
                      <a:endParaRPr sz="1000" b="1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Diffusion based separation (concentration gradient required)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Cannot be integrated with Aspen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Filtration Separation via ASPEN</a:t>
            </a:r>
            <a:endParaRPr sz="7200"/>
          </a:p>
        </p:txBody>
      </p:sp>
      <p:sp>
        <p:nvSpPr>
          <p:cNvPr id="248" name="Google Shape;24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Filtration Simulation Set Up</a:t>
            </a:r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 rotWithShape="1">
          <a:blip r:embed="rId3">
            <a:alphaModFix/>
          </a:blip>
          <a:srcRect t="3044" r="24402" b="18897"/>
          <a:stretch/>
        </p:blipFill>
        <p:spPr>
          <a:xfrm>
            <a:off x="2732875" y="1147226"/>
            <a:ext cx="6262477" cy="36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/>
        </p:nvSpPr>
        <p:spPr>
          <a:xfrm>
            <a:off x="311700" y="2151013"/>
            <a:ext cx="2331000" cy="16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Goal: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Separate Acridine (organic solid) from water via filtration using the ASPEN filter.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p31"/>
          <p:cNvSpPr/>
          <p:nvPr/>
        </p:nvSpPr>
        <p:spPr>
          <a:xfrm rot="-5401473">
            <a:off x="4593713" y="3090177"/>
            <a:ext cx="700200" cy="26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77975" y="1351325"/>
            <a:ext cx="5869500" cy="3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" sz="4000"/>
              <a:t>Overview of Separation Methods</a:t>
            </a:r>
            <a:endParaRPr sz="4000"/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" sz="4000"/>
              <a:t>ASPEN Simulations</a:t>
            </a:r>
            <a:endParaRPr sz="4000"/>
          </a:p>
          <a:p>
            <a:pPr marL="1371600" lvl="1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lphaLcPeriod"/>
            </a:pPr>
            <a:r>
              <a:rPr lang="en" sz="4000"/>
              <a:t>Liquid-Liquid Extraction</a:t>
            </a:r>
            <a:endParaRPr sz="4000"/>
          </a:p>
          <a:p>
            <a:pPr marL="1371600" lvl="1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lphaLcPeriod"/>
            </a:pPr>
            <a:r>
              <a:rPr lang="en" sz="4000"/>
              <a:t>Filtration</a:t>
            </a:r>
            <a:endParaRPr sz="4000"/>
          </a:p>
          <a:p>
            <a:pPr marL="1371600" lvl="1" indent="-482600" algn="l" rtl="0">
              <a:spcBef>
                <a:spcPts val="0"/>
              </a:spcBef>
              <a:spcAft>
                <a:spcPts val="0"/>
              </a:spcAft>
              <a:buSzPts val="4000"/>
              <a:buAutoNum type="alphaLcPeriod"/>
            </a:pPr>
            <a:r>
              <a:rPr lang="en" sz="4000"/>
              <a:t>Membrane</a:t>
            </a:r>
            <a:endParaRPr sz="4000"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Table of Contents</a:t>
            </a:r>
            <a:endParaRPr sz="6000"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Filtration Simulation Set Up</a:t>
            </a:r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 t="2879" r="21179" b="18885"/>
          <a:stretch/>
        </p:blipFill>
        <p:spPr>
          <a:xfrm>
            <a:off x="1197888" y="1147225"/>
            <a:ext cx="6748227" cy="377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</a:t>
            </a:r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71" name="Google Shape;2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626" y="1147225"/>
            <a:ext cx="6914749" cy="3872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3"/>
          <p:cNvSpPr/>
          <p:nvPr/>
        </p:nvSpPr>
        <p:spPr>
          <a:xfrm rot="-9887794">
            <a:off x="4309624" y="4622193"/>
            <a:ext cx="700103" cy="2695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Variables - Feed</a:t>
            </a:r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79" name="Google Shape;279;p34"/>
          <p:cNvPicPr preferRelativeResize="0"/>
          <p:nvPr/>
        </p:nvPicPr>
        <p:blipFill rotWithShape="1">
          <a:blip r:embed="rId3">
            <a:alphaModFix/>
          </a:blip>
          <a:srcRect t="3097" r="35554" b="23680"/>
          <a:stretch/>
        </p:blipFill>
        <p:spPr>
          <a:xfrm>
            <a:off x="1501112" y="1147225"/>
            <a:ext cx="6141773" cy="389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Variables - Solids</a:t>
            </a:r>
            <a:endParaRPr/>
          </a:p>
        </p:txBody>
      </p:sp>
      <p:sp>
        <p:nvSpPr>
          <p:cNvPr id="285" name="Google Shape;28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86" name="Google Shape;286;p35"/>
          <p:cNvPicPr preferRelativeResize="0"/>
          <p:nvPr/>
        </p:nvPicPr>
        <p:blipFill rotWithShape="1">
          <a:blip r:embed="rId3">
            <a:alphaModFix/>
          </a:blip>
          <a:srcRect t="3054" r="37437" b="36099"/>
          <a:stretch/>
        </p:blipFill>
        <p:spPr>
          <a:xfrm>
            <a:off x="1289518" y="1194050"/>
            <a:ext cx="6564982" cy="356642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/>
          <p:nvPr/>
        </p:nvSpPr>
        <p:spPr>
          <a:xfrm rot="-1473">
            <a:off x="687849" y="3120738"/>
            <a:ext cx="700200" cy="26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Variables - Filter</a:t>
            </a:r>
            <a:endParaRPr/>
          </a:p>
        </p:txBody>
      </p:sp>
      <p:sp>
        <p:nvSpPr>
          <p:cNvPr id="293" name="Google Shape;29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 rotWithShape="1">
          <a:blip r:embed="rId3">
            <a:alphaModFix/>
          </a:blip>
          <a:srcRect t="2671" r="24556" b="8864"/>
          <a:stretch/>
        </p:blipFill>
        <p:spPr>
          <a:xfrm>
            <a:off x="1770488" y="1147225"/>
            <a:ext cx="5603021" cy="38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Simulation Run &amp; Results</a:t>
            </a:r>
            <a:endParaRPr dirty="0"/>
          </a:p>
        </p:txBody>
      </p:sp>
      <p:sp>
        <p:nvSpPr>
          <p:cNvPr id="300" name="Google Shape;30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01" name="Google Shape;301;p37"/>
          <p:cNvPicPr preferRelativeResize="0"/>
          <p:nvPr/>
        </p:nvPicPr>
        <p:blipFill rotWithShape="1">
          <a:blip r:embed="rId3">
            <a:alphaModFix/>
          </a:blip>
          <a:srcRect t="18861" r="24885" b="6349"/>
          <a:stretch/>
        </p:blipFill>
        <p:spPr>
          <a:xfrm>
            <a:off x="1423048" y="1147225"/>
            <a:ext cx="6297912" cy="377959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7"/>
          <p:cNvSpPr/>
          <p:nvPr/>
        </p:nvSpPr>
        <p:spPr>
          <a:xfrm>
            <a:off x="2837100" y="3990300"/>
            <a:ext cx="4000800" cy="449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Membrane Separation via ASPEN</a:t>
            </a:r>
            <a:endParaRPr sz="7200"/>
          </a:p>
        </p:txBody>
      </p:sp>
      <p:sp>
        <p:nvSpPr>
          <p:cNvPr id="308" name="Google Shape;30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Membrane Simulation Set Up</a:t>
            </a:r>
            <a:endParaRPr/>
          </a:p>
        </p:txBody>
      </p:sp>
      <p:sp>
        <p:nvSpPr>
          <p:cNvPr id="314" name="Google Shape;31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315" name="Google Shape;315;p39"/>
          <p:cNvPicPr preferRelativeResize="0"/>
          <p:nvPr/>
        </p:nvPicPr>
        <p:blipFill rotWithShape="1">
          <a:blip r:embed="rId3">
            <a:alphaModFix/>
          </a:blip>
          <a:srcRect r="5517" b="16429"/>
          <a:stretch/>
        </p:blipFill>
        <p:spPr>
          <a:xfrm>
            <a:off x="2307000" y="1419750"/>
            <a:ext cx="6714148" cy="307030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 txBox="1"/>
          <p:nvPr/>
        </p:nvSpPr>
        <p:spPr>
          <a:xfrm>
            <a:off x="311700" y="2016350"/>
            <a:ext cx="1995300" cy="18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Goal: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Separate oxygen and nitrogen via a semipermeable membrane using the ASPEN separator block.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Membrane Simulation Set Up</a:t>
            </a:r>
            <a:endParaRPr/>
          </a:p>
        </p:txBody>
      </p:sp>
      <p:sp>
        <p:nvSpPr>
          <p:cNvPr id="322" name="Google Shape;32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323" name="Google Shape;323;p40"/>
          <p:cNvPicPr preferRelativeResize="0"/>
          <p:nvPr/>
        </p:nvPicPr>
        <p:blipFill rotWithShape="1">
          <a:blip r:embed="rId3">
            <a:alphaModFix/>
          </a:blip>
          <a:srcRect r="23815" b="18897"/>
          <a:stretch/>
        </p:blipFill>
        <p:spPr>
          <a:xfrm>
            <a:off x="2050325" y="1147225"/>
            <a:ext cx="5043338" cy="37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0"/>
          <p:cNvSpPr/>
          <p:nvPr/>
        </p:nvSpPr>
        <p:spPr>
          <a:xfrm rot="-1473">
            <a:off x="1350124" y="3056363"/>
            <a:ext cx="700200" cy="26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</a:t>
            </a:r>
            <a:endParaRPr/>
          </a:p>
        </p:txBody>
      </p:sp>
      <p:sp>
        <p:nvSpPr>
          <p:cNvPr id="330" name="Google Shape;33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331" name="Google Shape;331;p41"/>
          <p:cNvPicPr preferRelativeResize="0"/>
          <p:nvPr/>
        </p:nvPicPr>
        <p:blipFill rotWithShape="1">
          <a:blip r:embed="rId3">
            <a:alphaModFix/>
          </a:blip>
          <a:srcRect r="7201" b="9706"/>
          <a:stretch/>
        </p:blipFill>
        <p:spPr>
          <a:xfrm>
            <a:off x="565447" y="1147225"/>
            <a:ext cx="8013102" cy="36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Separation Methods</a:t>
            </a:r>
            <a:endParaRPr/>
          </a:p>
        </p:txBody>
      </p:sp>
      <p:cxnSp>
        <p:nvCxnSpPr>
          <p:cNvPr id="77" name="Google Shape;77;p15"/>
          <p:cNvCxnSpPr/>
          <p:nvPr/>
        </p:nvCxnSpPr>
        <p:spPr>
          <a:xfrm>
            <a:off x="4364550" y="1242375"/>
            <a:ext cx="4149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8" name="Google Shape;78;p15"/>
          <p:cNvGrpSpPr/>
          <p:nvPr/>
        </p:nvGrpSpPr>
        <p:grpSpPr>
          <a:xfrm>
            <a:off x="3157038" y="1469101"/>
            <a:ext cx="2685450" cy="3086700"/>
            <a:chOff x="437825" y="1568589"/>
            <a:chExt cx="2685450" cy="3086700"/>
          </a:xfrm>
        </p:grpSpPr>
        <p:sp>
          <p:nvSpPr>
            <p:cNvPr id="79" name="Google Shape;79;p15"/>
            <p:cNvSpPr/>
            <p:nvPr/>
          </p:nvSpPr>
          <p:spPr>
            <a:xfrm>
              <a:off x="440075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 txBox="1"/>
            <p:nvPr/>
          </p:nvSpPr>
          <p:spPr>
            <a:xfrm>
              <a:off x="437825" y="1568589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15"/>
          <p:cNvSpPr txBox="1">
            <a:spLocks noGrp="1"/>
          </p:cNvSpPr>
          <p:nvPr>
            <p:ph type="body" idx="4294967295"/>
          </p:nvPr>
        </p:nvSpPr>
        <p:spPr>
          <a:xfrm>
            <a:off x="3235838" y="1463388"/>
            <a:ext cx="24843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Filtration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4294967295"/>
          </p:nvPr>
        </p:nvSpPr>
        <p:spPr>
          <a:xfrm>
            <a:off x="3237213" y="1991787"/>
            <a:ext cx="24945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Process in which solid particles are removed from a liquid or gaseous fluid using a filter. </a:t>
            </a:r>
            <a:endParaRPr sz="1400" b="1"/>
          </a:p>
          <a:p>
            <a:pPr marL="0" lvl="0" indent="0" algn="ctr" rtl="0">
              <a:spcBef>
                <a:spcPts val="1600"/>
              </a:spcBef>
              <a:spcAft>
                <a:spcPts val="800"/>
              </a:spcAft>
              <a:buNone/>
            </a:pPr>
            <a:endParaRPr sz="1400"/>
          </a:p>
        </p:txBody>
      </p:sp>
      <p:grpSp>
        <p:nvGrpSpPr>
          <p:cNvPr id="83" name="Google Shape;83;p15"/>
          <p:cNvGrpSpPr/>
          <p:nvPr/>
        </p:nvGrpSpPr>
        <p:grpSpPr>
          <a:xfrm>
            <a:off x="180850" y="1471951"/>
            <a:ext cx="2683200" cy="3086700"/>
            <a:chOff x="3230400" y="1568589"/>
            <a:chExt cx="2683200" cy="3086700"/>
          </a:xfrm>
        </p:grpSpPr>
        <p:sp>
          <p:nvSpPr>
            <p:cNvPr id="84" name="Google Shape;84;p15"/>
            <p:cNvSpPr/>
            <p:nvPr/>
          </p:nvSpPr>
          <p:spPr>
            <a:xfrm>
              <a:off x="3230400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 txBox="1"/>
            <p:nvPr/>
          </p:nvSpPr>
          <p:spPr>
            <a:xfrm>
              <a:off x="3230400" y="1568600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180850" y="1463400"/>
            <a:ext cx="2889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Liquid-Liquid Extraction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4294967295"/>
          </p:nvPr>
        </p:nvSpPr>
        <p:spPr>
          <a:xfrm>
            <a:off x="297325" y="1912513"/>
            <a:ext cx="2484300" cy="11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Process in which a solute of interest is separated based on polarity using two immiscible liquid phases. </a:t>
            </a:r>
            <a:endParaRPr sz="1200"/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1200" b="1"/>
          </a:p>
        </p:txBody>
      </p:sp>
      <p:grpSp>
        <p:nvGrpSpPr>
          <p:cNvPr id="88" name="Google Shape;88;p15"/>
          <p:cNvGrpSpPr/>
          <p:nvPr/>
        </p:nvGrpSpPr>
        <p:grpSpPr>
          <a:xfrm>
            <a:off x="6135500" y="1469114"/>
            <a:ext cx="2685450" cy="3086700"/>
            <a:chOff x="6022975" y="1568589"/>
            <a:chExt cx="2685450" cy="3086700"/>
          </a:xfrm>
        </p:grpSpPr>
        <p:sp>
          <p:nvSpPr>
            <p:cNvPr id="89" name="Google Shape;89;p15"/>
            <p:cNvSpPr/>
            <p:nvPr/>
          </p:nvSpPr>
          <p:spPr>
            <a:xfrm>
              <a:off x="6022975" y="1568589"/>
              <a:ext cx="2683200" cy="3086700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 txBox="1"/>
            <p:nvPr/>
          </p:nvSpPr>
          <p:spPr>
            <a:xfrm>
              <a:off x="6025225" y="1568600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5"/>
          <p:cNvSpPr txBox="1">
            <a:spLocks noGrp="1"/>
          </p:cNvSpPr>
          <p:nvPr>
            <p:ph type="body" idx="4294967295"/>
          </p:nvPr>
        </p:nvSpPr>
        <p:spPr>
          <a:xfrm>
            <a:off x="6219600" y="1463400"/>
            <a:ext cx="24843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Membrane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4294967295"/>
          </p:nvPr>
        </p:nvSpPr>
        <p:spPr>
          <a:xfrm>
            <a:off x="6217925" y="1991801"/>
            <a:ext cx="2494500" cy="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/>
              <a:t>Separation of particulates in a gaseous or liquid feed according to size and permeation rates.</a:t>
            </a:r>
            <a:endParaRPr sz="1200"/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84983" y="45637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 l="15389" t="17702" r="15966"/>
          <a:stretch/>
        </p:blipFill>
        <p:spPr>
          <a:xfrm>
            <a:off x="3558012" y="2823088"/>
            <a:ext cx="1883499" cy="15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6812" y="2877450"/>
            <a:ext cx="2102824" cy="15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863" y="2877449"/>
            <a:ext cx="1487184" cy="15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 txBox="1"/>
          <p:nvPr/>
        </p:nvSpPr>
        <p:spPr>
          <a:xfrm>
            <a:off x="72000" y="46286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AutoNum type="alphaLcParenR"/>
            </a:pP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Figure generated by bioRENDER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AutoNum type="alphaLcParenR"/>
            </a:pP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Figure generated by Classnotes123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AutoNum type="alphaLcParenR"/>
            </a:pP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Figure generated by Polymer Chemistry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Defining Variables - Feed</a:t>
            </a:r>
            <a:endParaRPr/>
          </a:p>
        </p:txBody>
      </p:sp>
      <p:sp>
        <p:nvSpPr>
          <p:cNvPr id="337" name="Google Shape;33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338" name="Google Shape;338;p42"/>
          <p:cNvPicPr preferRelativeResize="0"/>
          <p:nvPr/>
        </p:nvPicPr>
        <p:blipFill rotWithShape="1">
          <a:blip r:embed="rId3">
            <a:alphaModFix/>
          </a:blip>
          <a:srcRect r="10007" b="12395"/>
          <a:stretch/>
        </p:blipFill>
        <p:spPr>
          <a:xfrm>
            <a:off x="687200" y="1147225"/>
            <a:ext cx="7769598" cy="36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Variables - Membrane </a:t>
            </a:r>
            <a:endParaRPr/>
          </a:p>
        </p:txBody>
      </p:sp>
      <p:sp>
        <p:nvSpPr>
          <p:cNvPr id="344" name="Google Shape;34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345" name="Google Shape;34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9625"/>
            <a:ext cx="8167655" cy="3535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Simulation Run &amp; Results </a:t>
            </a:r>
            <a:endParaRPr dirty="0"/>
          </a:p>
        </p:txBody>
      </p:sp>
      <p:sp>
        <p:nvSpPr>
          <p:cNvPr id="351" name="Google Shape;351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352" name="Google Shape;352;p44"/>
          <p:cNvSpPr txBox="1"/>
          <p:nvPr/>
        </p:nvSpPr>
        <p:spPr>
          <a:xfrm>
            <a:off x="7503900" y="2003721"/>
            <a:ext cx="1328400" cy="1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Retentate: Nitrogen rich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Permeate:  Oxygen rich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44"/>
          <p:cNvSpPr/>
          <p:nvPr/>
        </p:nvSpPr>
        <p:spPr>
          <a:xfrm>
            <a:off x="2244075" y="3917375"/>
            <a:ext cx="4291800" cy="393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4" name="Google Shape;3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50" y="1060625"/>
            <a:ext cx="6829124" cy="39961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4"/>
          <p:cNvSpPr/>
          <p:nvPr/>
        </p:nvSpPr>
        <p:spPr>
          <a:xfrm>
            <a:off x="1922075" y="4002925"/>
            <a:ext cx="4065600" cy="449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5"/>
          <p:cNvSpPr txBox="1">
            <a:spLocks noGrp="1"/>
          </p:cNvSpPr>
          <p:nvPr>
            <p:ph type="title"/>
          </p:nvPr>
        </p:nvSpPr>
        <p:spPr>
          <a:xfrm>
            <a:off x="1632600" y="5263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</a:t>
            </a:r>
            <a:endParaRPr/>
          </a:p>
        </p:txBody>
      </p:sp>
      <p:sp>
        <p:nvSpPr>
          <p:cNvPr id="361" name="Google Shape;36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6"/>
          <p:cNvSpPr txBox="1">
            <a:spLocks noGrp="1"/>
          </p:cNvSpPr>
          <p:nvPr>
            <p:ph type="title"/>
          </p:nvPr>
        </p:nvSpPr>
        <p:spPr>
          <a:xfrm>
            <a:off x="311700" y="2486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Dialysis</a:t>
            </a:r>
            <a:endParaRPr/>
          </a:p>
        </p:txBody>
      </p:sp>
      <p:sp>
        <p:nvSpPr>
          <p:cNvPr id="367" name="Google Shape;367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368" name="Google Shape;368;p46"/>
          <p:cNvSpPr txBox="1"/>
          <p:nvPr/>
        </p:nvSpPr>
        <p:spPr>
          <a:xfrm>
            <a:off x="4486875" y="3064225"/>
            <a:ext cx="410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550" y="1079888"/>
            <a:ext cx="5051757" cy="286067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6"/>
          <p:cNvSpPr txBox="1"/>
          <p:nvPr/>
        </p:nvSpPr>
        <p:spPr>
          <a:xfrm>
            <a:off x="4445850" y="3159975"/>
            <a:ext cx="47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46"/>
          <p:cNvSpPr txBox="1"/>
          <p:nvPr/>
        </p:nvSpPr>
        <p:spPr>
          <a:xfrm>
            <a:off x="123125" y="4629175"/>
            <a:ext cx="822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AutoNum type="alphaLcParenBoth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Figure generated by bioRENDER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2" name="Google Shape;372;p46"/>
          <p:cNvSpPr txBox="1"/>
          <p:nvPr/>
        </p:nvSpPr>
        <p:spPr>
          <a:xfrm>
            <a:off x="379350" y="1196025"/>
            <a:ext cx="32010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Dialysis is commonly used in batch processes to separate small molecules from solution using a concentration gradient.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Small molecules of interest can be recycled upstream/downstream or sold as a product.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46"/>
          <p:cNvSpPr txBox="1"/>
          <p:nvPr/>
        </p:nvSpPr>
        <p:spPr>
          <a:xfrm>
            <a:off x="6210500" y="1846725"/>
            <a:ext cx="3558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46"/>
          <p:cNvSpPr txBox="1"/>
          <p:nvPr/>
        </p:nvSpPr>
        <p:spPr>
          <a:xfrm>
            <a:off x="6176300" y="1758875"/>
            <a:ext cx="424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𝜏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7"/>
          <p:cNvSpPr txBox="1">
            <a:spLocks noGrp="1"/>
          </p:cNvSpPr>
          <p:nvPr>
            <p:ph type="title"/>
          </p:nvPr>
        </p:nvSpPr>
        <p:spPr>
          <a:xfrm>
            <a:off x="311700" y="2064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of Dialysis as a Batch Processes </a:t>
            </a:r>
            <a:endParaRPr/>
          </a:p>
        </p:txBody>
      </p:sp>
      <p:sp>
        <p:nvSpPr>
          <p:cNvPr id="380" name="Google Shape;380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381" name="Google Shape;38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42" y="1181950"/>
            <a:ext cx="4277732" cy="29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7"/>
          <p:cNvSpPr txBox="1"/>
          <p:nvPr/>
        </p:nvSpPr>
        <p:spPr>
          <a:xfrm>
            <a:off x="2554875" y="2206850"/>
            <a:ext cx="1846800" cy="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Solve for concentration profile and residence time (𝜏) using the Quasi-Steady State Approach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47"/>
          <p:cNvSpPr txBox="1"/>
          <p:nvPr/>
        </p:nvSpPr>
        <p:spPr>
          <a:xfrm>
            <a:off x="0" y="46830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AutoNum type="alphaLcParenBoth"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Figure generated by bioRENDER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4" name="Google Shape;38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76" y="1181950"/>
            <a:ext cx="4437522" cy="29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7"/>
          <p:cNvSpPr txBox="1"/>
          <p:nvPr/>
        </p:nvSpPr>
        <p:spPr>
          <a:xfrm>
            <a:off x="251250" y="4319725"/>
            <a:ext cx="864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Limitations: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Assumptions may not be accurate for process design, diffusion is very slow due to low Surface Area:Volume</a:t>
            </a:r>
            <a:endParaRPr sz="1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8"/>
          <p:cNvSpPr txBox="1">
            <a:spLocks noGrp="1"/>
          </p:cNvSpPr>
          <p:nvPr>
            <p:ph type="title"/>
          </p:nvPr>
        </p:nvSpPr>
        <p:spPr>
          <a:xfrm>
            <a:off x="227850" y="2641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of Dialysis on Excel</a:t>
            </a:r>
            <a:endParaRPr/>
          </a:p>
        </p:txBody>
      </p:sp>
      <p:sp>
        <p:nvSpPr>
          <p:cNvPr id="391" name="Google Shape;391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392" name="Google Shape;392;p48"/>
          <p:cNvSpPr txBox="1"/>
          <p:nvPr/>
        </p:nvSpPr>
        <p:spPr>
          <a:xfrm>
            <a:off x="227850" y="1189400"/>
            <a:ext cx="8688300" cy="3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Problem: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Find the residence time, volumetric flow rate, and molar flow rate of each stream in the continuous dialysis process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Define: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Diffusivity Coefficient (literature), volume of feed compartment, initial concentration of solute in feed stream, target solute concentration in product stream, thickness of permeable membrane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Solve: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Concentration profile using Quasi-SS Approach, residence time (𝜏), volumetric flow rate (Volume/Residence Time), molar flow rate of streams using mole balances (volumetric flow rate * concentration of solute)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259875" y="259875"/>
            <a:ext cx="8139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Introduction Liquid-Liquid Extraction</a:t>
            </a:r>
            <a:endParaRPr sz="4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351325" y="1091175"/>
            <a:ext cx="85023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512850" y="1363150"/>
            <a:ext cx="31971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solute of interest will partition/dissolve into phase with similar polarity.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Used when solutes have very small differences in BP or are temperature sensitive.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Also known as, Partitioning or Solvent Extraction.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6975" y="1091175"/>
            <a:ext cx="3572200" cy="378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0" y="4794225"/>
            <a:ext cx="822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AutoNum type="alphaLcParenBoth"/>
            </a:pP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Figure generated by bioRENDER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Liquid-Liquid Extraction Using Aspen</a:t>
            </a:r>
            <a:endParaRPr sz="7200"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261175" y="1894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Liquid-Liquid Extraction Properties</a:t>
            </a:r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351325" y="1089325"/>
            <a:ext cx="8520600" cy="12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50">
              <a:solidFill>
                <a:schemeClr val="dk1"/>
              </a:solidFill>
              <a:highlight>
                <a:srgbClr val="F2F2F2"/>
              </a:highlight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351325" y="1174950"/>
            <a:ext cx="6703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Octanol-Water Partition Coefficient  (Table 11.4-1, Sandler)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137" y="1764075"/>
            <a:ext cx="6305572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551" y="3528087"/>
            <a:ext cx="5892137" cy="6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351325" y="2692275"/>
            <a:ext cx="8340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Octanol-Water Partition Coefficient using infinite-dilution activity coefficient of solute in water  (Equation 11.4-13, Sandler)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261175" y="4726525"/>
            <a:ext cx="77574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lphaLcParenBoth"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Sandler, S.</a:t>
            </a:r>
            <a:r>
              <a:rPr lang="en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Chemical, Biochemical, and Engineering Thermodynamics</a:t>
            </a: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Wiley, 2016.</a:t>
            </a:r>
            <a:endParaRPr sz="11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261300" y="203475"/>
            <a:ext cx="89727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Decanter (Single Stage Liquid-Liquid Extraction) </a:t>
            </a:r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351325" y="1826925"/>
            <a:ext cx="6703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182700" y="2248525"/>
            <a:ext cx="1704300" cy="1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Goal: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Extraction of Ethylbenzene in water using n-octanol as a solvent.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261300" y="995625"/>
            <a:ext cx="8395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Decanter can perform Liquid-liquid equilibrium and Liquid-free-water calculations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974" y="1532800"/>
            <a:ext cx="6585477" cy="3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6162000" y="2997525"/>
            <a:ext cx="565800" cy="1878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p19"/>
          <p:cNvSpPr/>
          <p:nvPr/>
        </p:nvSpPr>
        <p:spPr>
          <a:xfrm rot="-8538610">
            <a:off x="6669093" y="3409147"/>
            <a:ext cx="700212" cy="2696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700" y="3661525"/>
            <a:ext cx="1559900" cy="2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5;p18">
            <a:extLst>
              <a:ext uri="{FF2B5EF4-FFF2-40B4-BE49-F238E27FC236}">
                <a16:creationId xmlns:a16="http://schemas.microsoft.com/office/drawing/2014/main" id="{DCA7DECC-F124-2830-214B-2BA5CDCBEF76}"/>
              </a:ext>
            </a:extLst>
          </p:cNvPr>
          <p:cNvSpPr txBox="1"/>
          <p:nvPr/>
        </p:nvSpPr>
        <p:spPr>
          <a:xfrm>
            <a:off x="0" y="4769653"/>
            <a:ext cx="77574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lphaLcParenBoth"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Sandler, S.</a:t>
            </a:r>
            <a:r>
              <a:rPr lang="en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Chemical, Biochemical, and Engineering Thermodynamics</a:t>
            </a: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Wiley, 2016.</a:t>
            </a:r>
            <a:endParaRPr sz="11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Decanter Simulation Set Up</a:t>
            </a:r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1175" y="423745"/>
            <a:ext cx="2026900" cy="214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075" y="1147225"/>
            <a:ext cx="5317101" cy="383143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2611550" y="4674925"/>
            <a:ext cx="3179100" cy="2694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20"/>
          <p:cNvSpPr/>
          <p:nvPr/>
        </p:nvSpPr>
        <p:spPr>
          <a:xfrm rot="10800000">
            <a:off x="5882637" y="4674926"/>
            <a:ext cx="700200" cy="269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Decanter Simulation Set Up</a:t>
            </a:r>
            <a:endParaRPr dirty="0"/>
          </a:p>
        </p:txBody>
      </p:sp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5" y="1147225"/>
            <a:ext cx="6434166" cy="369147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/>
          <p:nvPr/>
        </p:nvSpPr>
        <p:spPr>
          <a:xfrm>
            <a:off x="2374025" y="2487450"/>
            <a:ext cx="1763100" cy="1686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4572000" y="2345550"/>
            <a:ext cx="1013400" cy="2262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21"/>
          <p:cNvSpPr/>
          <p:nvPr/>
        </p:nvSpPr>
        <p:spPr>
          <a:xfrm rot="-9887794">
            <a:off x="5608549" y="2503943"/>
            <a:ext cx="700103" cy="2695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7145624" y="2166475"/>
            <a:ext cx="1875533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Common Property Methods: </a:t>
            </a:r>
            <a:r>
              <a:rPr lang="en" u="sng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UNIQUAC</a:t>
            </a:r>
            <a:r>
              <a:rPr lang="en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NRTL, van </a:t>
            </a:r>
            <a:r>
              <a:rPr lang="en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Laar</a:t>
            </a:r>
            <a:r>
              <a:rPr lang="en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model, </a:t>
            </a:r>
            <a:r>
              <a:rPr lang="en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Margules</a:t>
            </a:r>
            <a:r>
              <a:rPr lang="en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Flory-Huggins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125;p18">
            <a:extLst>
              <a:ext uri="{FF2B5EF4-FFF2-40B4-BE49-F238E27FC236}">
                <a16:creationId xmlns:a16="http://schemas.microsoft.com/office/drawing/2014/main" id="{44F4511E-B269-E2C4-200B-185BCFD9B8BE}"/>
              </a:ext>
            </a:extLst>
          </p:cNvPr>
          <p:cNvSpPr txBox="1"/>
          <p:nvPr/>
        </p:nvSpPr>
        <p:spPr>
          <a:xfrm>
            <a:off x="325990" y="4797003"/>
            <a:ext cx="7757400" cy="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lphaLcParenBoth"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Sandler, S.</a:t>
            </a:r>
            <a:r>
              <a:rPr lang="en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Chemical, Biochemical, and Engineering Thermodynamics</a:t>
            </a: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Wiley, 2016.</a:t>
            </a:r>
            <a:endParaRPr sz="11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81BCF5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Macintosh PowerPoint</Application>
  <PresentationFormat>On-screen Show (16:9)</PresentationFormat>
  <Paragraphs>164</Paragraphs>
  <Slides>36</Slides>
  <Notes>36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Open Sans</vt:lpstr>
      <vt:lpstr>Times New Roman</vt:lpstr>
      <vt:lpstr>Economica</vt:lpstr>
      <vt:lpstr>Georgia</vt:lpstr>
      <vt:lpstr>Luxe</vt:lpstr>
      <vt:lpstr> Aspen Simulation: Liquid-Liquid Extraction, Filtration, Membrane Separation</vt:lpstr>
      <vt:lpstr>Overview of Separation Methods ASPEN Simulations Liquid-Liquid Extraction Filtration Membrane</vt:lpstr>
      <vt:lpstr>Separation Methods</vt:lpstr>
      <vt:lpstr>PowerPoint Presentation</vt:lpstr>
      <vt:lpstr>Liquid-Liquid Extraction Using Aspen</vt:lpstr>
      <vt:lpstr>Liquid-Liquid Extraction Properties</vt:lpstr>
      <vt:lpstr>Decanter (Single Stage Liquid-Liquid Extraction) </vt:lpstr>
      <vt:lpstr>Decanter Simulation Set Up</vt:lpstr>
      <vt:lpstr>Decanter Simulation Set Up</vt:lpstr>
      <vt:lpstr>Decanter Simulation Set Up</vt:lpstr>
      <vt:lpstr>Decanter Simulation Set Up</vt:lpstr>
      <vt:lpstr>Decanter Simulation Set Up</vt:lpstr>
      <vt:lpstr>Defining Variables - Decanter Block</vt:lpstr>
      <vt:lpstr>Defining Variables - Feed</vt:lpstr>
      <vt:lpstr>Defining Variables - Solvent</vt:lpstr>
      <vt:lpstr>Simulation Run &amp; Results</vt:lpstr>
      <vt:lpstr>Alternative Simulations for Liquid-Only Separation</vt:lpstr>
      <vt:lpstr>Filtration Separation via ASPEN</vt:lpstr>
      <vt:lpstr>Filtration Simulation Set Up</vt:lpstr>
      <vt:lpstr>Filtration Simulation Set Up</vt:lpstr>
      <vt:lpstr>Simulation</vt:lpstr>
      <vt:lpstr>Defining Variables - Feed</vt:lpstr>
      <vt:lpstr>Defining Variables - Solids</vt:lpstr>
      <vt:lpstr>Defining Variables - Filter</vt:lpstr>
      <vt:lpstr>Simulation Run &amp; Results</vt:lpstr>
      <vt:lpstr>Membrane Separation via ASPEN</vt:lpstr>
      <vt:lpstr>Membrane Simulation Set Up</vt:lpstr>
      <vt:lpstr>Membrane Simulation Set Up</vt:lpstr>
      <vt:lpstr>Simulation</vt:lpstr>
      <vt:lpstr>Defining Variables - Feed</vt:lpstr>
      <vt:lpstr>Defining Variables - Membrane </vt:lpstr>
      <vt:lpstr>Simulation Run &amp; Results </vt:lpstr>
      <vt:lpstr>Questions? </vt:lpstr>
      <vt:lpstr>Introduction to Dialysis</vt:lpstr>
      <vt:lpstr>Design of Dialysis as a Batch Processes </vt:lpstr>
      <vt:lpstr>Simulation of Dialysis on Excel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Aspen Simulation: Liquid-Liquid Extraction, Filtration, Membrane Separation</dc:title>
  <cp:lastModifiedBy>Ahlayah Catherine Edmonds</cp:lastModifiedBy>
  <cp:revision>1</cp:revision>
  <dcterms:modified xsi:type="dcterms:W3CDTF">2024-02-05T17:37:40Z</dcterms:modified>
</cp:coreProperties>
</file>